
<file path=[Content_Types].xml><?xml version="1.0" encoding="utf-8"?>
<Types xmlns="http://schemas.openxmlformats.org/package/2006/content-types">
  <Default ContentType="image/png" Extension="png"/>
  <Default ContentType="image/x-wmf" Extension="wmf"/>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ms-powerpoint.revisioninfo+xml" PartName="/ppt/revisionInfo.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60" autoAdjust="0"/>
    <p:restoredTop sz="94660"/>
  </p:normalViewPr>
  <p:slideViewPr>
    <p:cSldViewPr snapToGrid="0">
      <p:cViewPr varScale="1">
        <p:scale>
          <a:sx n="68" d="100"/>
          <a:sy n="68" d="100"/>
        </p:scale>
        <p:origin x="12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867B68-439D-4429-A605-6B7E85707476}" type="datetimeFigureOut">
              <a:rPr lang="en-GB" smtClean="0"/>
              <a:t>03/08/2017</a:t>
            </a:fld>
            <a:endParaRPr lang="en-GB"/>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C9E2D7-1E4C-4D29-B1A5-C6B43A231451}" type="slidenum">
              <a:rPr lang="en-GB" smtClean="0"/>
              <a:t>‹Nr.›</a:t>
            </a:fld>
            <a:endParaRPr lang="en-GB"/>
          </a:p>
        </p:txBody>
      </p:sp>
    </p:spTree>
    <p:extLst>
      <p:ext uri="{BB962C8B-B14F-4D97-AF65-F5344CB8AC3E}">
        <p14:creationId xmlns:p14="http://schemas.microsoft.com/office/powerpoint/2010/main" val="2640199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what wet and dry means</a:t>
            </a:r>
          </a:p>
        </p:txBody>
      </p:sp>
      <p:sp>
        <p:nvSpPr>
          <p:cNvPr id="4" name="Slide Number Placeholder 3"/>
          <p:cNvSpPr>
            <a:spLocks noGrp="1"/>
          </p:cNvSpPr>
          <p:nvPr>
            <p:ph type="sldNum" sz="quarter" idx="10"/>
          </p:nvPr>
        </p:nvSpPr>
        <p:spPr/>
        <p:txBody>
          <a:bodyPr/>
          <a:lstStyle/>
          <a:p>
            <a:fld id="{7EE9E3C7-2A32-4AD6-83FC-87EDAF4360CC}" type="slidenum">
              <a:rPr lang="en-US" smtClean="0"/>
              <a:pPr/>
              <a:t>4</a:t>
            </a:fld>
            <a:endParaRPr lang="en-US"/>
          </a:p>
        </p:txBody>
      </p:sp>
    </p:spTree>
    <p:extLst>
      <p:ext uri="{BB962C8B-B14F-4D97-AF65-F5344CB8AC3E}">
        <p14:creationId xmlns:p14="http://schemas.microsoft.com/office/powerpoint/2010/main" val="2486147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for discussions. At this time the floor is opened and the session is </a:t>
            </a:r>
            <a:r>
              <a:rPr lang="en-US"/>
              <a:t>more interactive.</a:t>
            </a:r>
            <a:endParaRPr lang="en-US" dirty="0"/>
          </a:p>
        </p:txBody>
      </p:sp>
      <p:sp>
        <p:nvSpPr>
          <p:cNvPr id="4" name="Slide Number Placeholder 3"/>
          <p:cNvSpPr>
            <a:spLocks noGrp="1"/>
          </p:cNvSpPr>
          <p:nvPr>
            <p:ph type="sldNum" sz="quarter" idx="10"/>
          </p:nvPr>
        </p:nvSpPr>
        <p:spPr/>
        <p:txBody>
          <a:bodyPr/>
          <a:lstStyle/>
          <a:p>
            <a:fld id="{7EE9E3C7-2A32-4AD6-83FC-87EDAF4360CC}" type="slidenum">
              <a:rPr lang="en-US" smtClean="0"/>
              <a:pPr/>
              <a:t>15</a:t>
            </a:fld>
            <a:endParaRPr lang="en-US"/>
          </a:p>
        </p:txBody>
      </p:sp>
    </p:spTree>
    <p:extLst>
      <p:ext uri="{BB962C8B-B14F-4D97-AF65-F5344CB8AC3E}">
        <p14:creationId xmlns:p14="http://schemas.microsoft.com/office/powerpoint/2010/main" val="2432688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for discussions. At this time the floor is opened and the session is </a:t>
            </a:r>
            <a:r>
              <a:rPr lang="en-US"/>
              <a:t>more interactive.</a:t>
            </a:r>
            <a:endParaRPr lang="en-US" dirty="0"/>
          </a:p>
        </p:txBody>
      </p:sp>
      <p:sp>
        <p:nvSpPr>
          <p:cNvPr id="4" name="Slide Number Placeholder 3"/>
          <p:cNvSpPr>
            <a:spLocks noGrp="1"/>
          </p:cNvSpPr>
          <p:nvPr>
            <p:ph type="sldNum" sz="quarter" idx="10"/>
          </p:nvPr>
        </p:nvSpPr>
        <p:spPr/>
        <p:txBody>
          <a:bodyPr/>
          <a:lstStyle/>
          <a:p>
            <a:fld id="{7EE9E3C7-2A32-4AD6-83FC-87EDAF4360CC}" type="slidenum">
              <a:rPr lang="en-US" smtClean="0"/>
              <a:pPr/>
              <a:t>16</a:t>
            </a:fld>
            <a:endParaRPr lang="en-US"/>
          </a:p>
        </p:txBody>
      </p:sp>
    </p:spTree>
    <p:extLst>
      <p:ext uri="{BB962C8B-B14F-4D97-AF65-F5344CB8AC3E}">
        <p14:creationId xmlns:p14="http://schemas.microsoft.com/office/powerpoint/2010/main" val="3041298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1724472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382778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803233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673608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810534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2839207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5E7622-DAD5-41AA-819E-49792C4AB695}" type="datetimeFigureOut">
              <a:rPr lang="en-US" smtClean="0"/>
              <a:t>8/3/2017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666868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5E7622-DAD5-41AA-819E-49792C4AB695}" type="datetimeFigureOut">
              <a:rPr lang="en-US" smtClean="0"/>
              <a:t>8/3/2017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830482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5E7622-DAD5-41AA-819E-49792C4AB695}" type="datetimeFigureOut">
              <a:rPr lang="en-US" smtClean="0"/>
              <a:t>8/3/2017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1361423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2031210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688535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r="-2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E7622-DAD5-41AA-819E-49792C4AB695}" type="datetimeFigureOut">
              <a:rPr lang="en-US" smtClean="0"/>
              <a:t>8/3/2017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DD6E1-04C9-4167-9213-F7EFBAA0C627}" type="slidenum">
              <a:rPr lang="en-US" smtClean="0"/>
              <a:t>‹Nr.›</a:t>
            </a:fld>
            <a:endParaRPr lang="en-US"/>
          </a:p>
        </p:txBody>
      </p:sp>
    </p:spTree>
    <p:extLst>
      <p:ext uri="{BB962C8B-B14F-4D97-AF65-F5344CB8AC3E}">
        <p14:creationId xmlns:p14="http://schemas.microsoft.com/office/powerpoint/2010/main" val="1867142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arget="../media/image12.jpeg" Type="http://schemas.openxmlformats.org/officeDocument/2006/relationships/image"/><Relationship Id="rId2" Target="../media/image11.jpeg" Type="http://schemas.openxmlformats.org/officeDocument/2006/relationships/image"/><Relationship Id="rId1" Target="../slideLayouts/slideLayout2.xml" Type="http://schemas.openxmlformats.org/officeDocument/2006/relationships/slideLayout"/><Relationship Id="rId5" Target="../media/image14.jpeg" Type="http://schemas.openxmlformats.org/officeDocument/2006/relationships/image"/><Relationship Id="rId4" Target="../media/image13.jpeg" Type="http://schemas.openxmlformats.org/officeDocument/2006/relationships/image"/></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arget="../media/image15.jpeg" Type="http://schemas.openxmlformats.org/officeDocument/2006/relationships/image"/><Relationship Id="rId2" Target="../notesSlides/notesSlide2.xml" Type="http://schemas.openxmlformats.org/officeDocument/2006/relationships/notesSlide"/><Relationship Id="rId1" Target="../slideLayouts/slideLayout2.xml" Type="http://schemas.openxmlformats.org/officeDocument/2006/relationships/slideLayout"/></Relationships>
</file>

<file path=ppt/slides/_rels/slide16.xml.rels><?xml version="1.0" encoding="UTF-8" standalone="yes" ?><Relationships xmlns="http://schemas.openxmlformats.org/package/2006/relationships"><Relationship Id="rId3" Target="../media/image15.jpeg" Type="http://schemas.openxmlformats.org/officeDocument/2006/relationships/image"/><Relationship Id="rId2" Target="../notesSlides/notesSlide3.xml" Type="http://schemas.openxmlformats.org/officeDocument/2006/relationships/notesSlide"/><Relationship Id="rId1" Target="../slideLayouts/slideLayout2.xml" Type="http://schemas.openxmlformats.org/officeDocument/2006/relationships/slideLayout"/></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15951" y="2652932"/>
            <a:ext cx="3581400" cy="2514600"/>
          </a:xfrm>
        </p:spPr>
        <p:txBody>
          <a:bodyPr>
            <a:normAutofit fontScale="90000"/>
          </a:bodyPr>
          <a:lstStyle/>
          <a:p>
            <a:r>
              <a:rPr lang="en-US" b="1" dirty="0">
                <a:latin typeface="+mn-lt"/>
              </a:rPr>
              <a:t>The Sanitation Team Business Model</a:t>
            </a:r>
            <a:endParaRPr lang="en-GB" b="1" dirty="0">
              <a:latin typeface="+mn-lt"/>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5200" y="2304757"/>
            <a:ext cx="3960751" cy="2578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
          <p:cNvSpPr txBox="1">
            <a:spLocks/>
          </p:cNvSpPr>
          <p:nvPr/>
        </p:nvSpPr>
        <p:spPr>
          <a:xfrm>
            <a:off x="304800" y="304800"/>
            <a:ext cx="8001000" cy="762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3600" b="1" dirty="0">
                <a:solidFill>
                  <a:srgbClr val="0070C0"/>
                </a:solidFill>
                <a:ea typeface="Calibri" pitchFamily="34" charset="0"/>
                <a:cs typeface="Calibri" pitchFamily="34" charset="0"/>
              </a:rPr>
              <a:t>Water Sector Trust Fund</a:t>
            </a:r>
            <a:endParaRPr lang="en-US" altLang="en-US" sz="3600" b="1" dirty="0">
              <a:ea typeface="Calibri" pitchFamily="34" charset="0"/>
              <a:cs typeface="Calibri" pitchFamily="34" charset="0"/>
            </a:endParaRPr>
          </a:p>
        </p:txBody>
      </p:sp>
      <p:sp>
        <p:nvSpPr>
          <p:cNvPr id="6" name="Textfeld 5">
            <a:extLst>
              <a:ext uri="{FF2B5EF4-FFF2-40B4-BE49-F238E27FC236}">
                <a16:creationId xmlns:a16="http://schemas.microsoft.com/office/drawing/2014/main" id="{AA941912-EF72-4849-AAF0-13ABA09B8520}"/>
              </a:ext>
            </a:extLst>
          </p:cNvPr>
          <p:cNvSpPr txBox="1"/>
          <p:nvPr/>
        </p:nvSpPr>
        <p:spPr>
          <a:xfrm>
            <a:off x="6348291" y="5894686"/>
            <a:ext cx="2635250" cy="461665"/>
          </a:xfrm>
          <a:prstGeom prst="rect">
            <a:avLst/>
          </a:prstGeom>
          <a:noFill/>
        </p:spPr>
        <p:txBody>
          <a:bodyPr wrap="square" rtlCol="0">
            <a:spAutoFit/>
          </a:bodyPr>
          <a:lstStyle/>
          <a:p>
            <a:pPr algn="r"/>
            <a:r>
              <a:rPr lang="de-DE" sz="1200" dirty="0"/>
              <a:t>Version:2.0</a:t>
            </a:r>
            <a:br>
              <a:rPr lang="de-DE" sz="1200" dirty="0"/>
            </a:br>
            <a:r>
              <a:rPr lang="de-DE" sz="1200" dirty="0"/>
              <a:t>Last Update: August 2017</a:t>
            </a:r>
            <a:endParaRPr lang="en-GB" sz="1200" dirty="0"/>
          </a:p>
        </p:txBody>
      </p:sp>
    </p:spTree>
    <p:extLst>
      <p:ext uri="{BB962C8B-B14F-4D97-AF65-F5344CB8AC3E}">
        <p14:creationId xmlns:p14="http://schemas.microsoft.com/office/powerpoint/2010/main" val="1205287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8128" y="274638"/>
            <a:ext cx="7828671" cy="792162"/>
          </a:xfrm>
        </p:spPr>
        <p:txBody>
          <a:bodyPr>
            <a:normAutofit/>
          </a:bodyPr>
          <a:lstStyle/>
          <a:p>
            <a:pPr algn="l"/>
            <a:r>
              <a:rPr lang="en-GB" sz="2800" dirty="0">
                <a:solidFill>
                  <a:srgbClr val="0070C0"/>
                </a:solidFill>
                <a:latin typeface="Arial" pitchFamily="34" charset="0"/>
                <a:cs typeface="Arial" pitchFamily="34" charset="0"/>
              </a:rPr>
              <a:t>Key Resources</a:t>
            </a:r>
          </a:p>
        </p:txBody>
      </p:sp>
      <p:sp>
        <p:nvSpPr>
          <p:cNvPr id="3" name="Content Placeholder 2"/>
          <p:cNvSpPr>
            <a:spLocks noGrp="1"/>
          </p:cNvSpPr>
          <p:nvPr>
            <p:ph idx="1"/>
          </p:nvPr>
        </p:nvSpPr>
        <p:spPr>
          <a:xfrm>
            <a:off x="661182" y="1143000"/>
            <a:ext cx="5663418" cy="4525963"/>
          </a:xfrm>
        </p:spPr>
        <p:txBody>
          <a:bodyPr>
            <a:normAutofit/>
          </a:bodyPr>
          <a:lstStyle/>
          <a:p>
            <a:r>
              <a:rPr lang="en-GB" sz="2400" dirty="0">
                <a:latin typeface="Arial" pitchFamily="34" charset="0"/>
                <a:cs typeface="Arial" pitchFamily="34" charset="0"/>
              </a:rPr>
              <a:t>The professional equipment to empty SafiSan toilets.( </a:t>
            </a:r>
            <a:r>
              <a:rPr lang="en-GB" sz="2400" dirty="0" err="1">
                <a:latin typeface="Arial" pitchFamily="34" charset="0"/>
                <a:cs typeface="Arial" pitchFamily="34" charset="0"/>
              </a:rPr>
              <a:t>SaniGo</a:t>
            </a:r>
            <a:r>
              <a:rPr lang="en-GB" sz="2400" dirty="0">
                <a:latin typeface="Arial" pitchFamily="34" charset="0"/>
                <a:cs typeface="Arial" pitchFamily="34" charset="0"/>
              </a:rPr>
              <a:t>) and the protective equipment</a:t>
            </a:r>
          </a:p>
          <a:p>
            <a:r>
              <a:rPr lang="en-GB" sz="2400" dirty="0">
                <a:latin typeface="Arial" pitchFamily="34" charset="0"/>
                <a:cs typeface="Arial" pitchFamily="34" charset="0"/>
              </a:rPr>
              <a:t>Contact with the other important SafiSan stakeholders, such as the SafiSan Artisan, the PHOs, WSPs, Social Animators etc. They will ensure access to potential clients, demand creation of improved sanitation and (free) promotion of the sanitation services.</a:t>
            </a:r>
          </a:p>
        </p:txBody>
      </p:sp>
      <p:pic>
        <p:nvPicPr>
          <p:cNvPr id="5" name="Picture 7" descr="C:\Users\HP\Desktop\Vision 2030\DSC04473.JPG"/>
          <p:cNvPicPr>
            <a:picLocks noChangeAspect="1" noChangeArrowheads="1"/>
          </p:cNvPicPr>
          <p:nvPr/>
        </p:nvPicPr>
        <p:blipFill>
          <a:blip r:embed="rId2" cstate="print">
            <a:extLst>
              <a:ext uri="{28A0092B-C50C-407E-A947-70E740481C1C}">
                <a14:useLocalDpi xmlns:a14="http://schemas.microsoft.com/office/drawing/2010/main" val="0"/>
              </a:ext>
            </a:extLst>
          </a:blip>
          <a:srcRect l="27126" r="30835" b="5305"/>
          <a:stretch>
            <a:fillRect/>
          </a:stretch>
        </p:blipFill>
        <p:spPr bwMode="auto">
          <a:xfrm>
            <a:off x="6502390" y="1219200"/>
            <a:ext cx="2113213"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1117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505" y="298939"/>
            <a:ext cx="6934200" cy="868362"/>
          </a:xfrm>
        </p:spPr>
        <p:txBody>
          <a:bodyPr>
            <a:normAutofit/>
          </a:bodyPr>
          <a:lstStyle/>
          <a:p>
            <a:pPr algn="l"/>
            <a:r>
              <a:rPr lang="en-GB" sz="2800" dirty="0">
                <a:solidFill>
                  <a:schemeClr val="tx2">
                    <a:lumMod val="60000"/>
                    <a:lumOff val="40000"/>
                  </a:schemeClr>
                </a:solidFill>
                <a:latin typeface="Arial" pitchFamily="34" charset="0"/>
                <a:cs typeface="Arial" pitchFamily="34" charset="0"/>
              </a:rPr>
              <a:t>Key Activities</a:t>
            </a:r>
          </a:p>
        </p:txBody>
      </p:sp>
      <p:sp>
        <p:nvSpPr>
          <p:cNvPr id="3" name="Content Placeholder 2"/>
          <p:cNvSpPr>
            <a:spLocks noGrp="1"/>
          </p:cNvSpPr>
          <p:nvPr>
            <p:ph idx="1"/>
          </p:nvPr>
        </p:nvSpPr>
        <p:spPr>
          <a:xfrm>
            <a:off x="773722" y="1295400"/>
            <a:ext cx="6922477" cy="3124200"/>
          </a:xfrm>
        </p:spPr>
        <p:txBody>
          <a:bodyPr>
            <a:normAutofit/>
          </a:bodyPr>
          <a:lstStyle/>
          <a:p>
            <a:r>
              <a:rPr lang="en-US" sz="2400" dirty="0">
                <a:latin typeface="Arial" pitchFamily="34" charset="0"/>
                <a:cs typeface="Arial" pitchFamily="34" charset="0"/>
              </a:rPr>
              <a:t>The services should be enhanced to emptying services for conventional toilets for appropriate machines, professional cleaning services, composting, and promoting of SafiSan toilets. </a:t>
            </a:r>
          </a:p>
          <a:p>
            <a:r>
              <a:rPr lang="en-US" sz="2400" dirty="0">
                <a:latin typeface="Arial" pitchFamily="34" charset="0"/>
                <a:cs typeface="Arial" pitchFamily="34" charset="0"/>
              </a:rPr>
              <a:t>If the products are enhanced this should be indicated in their registration certificate (Solid Waste Management and Environment Sanitation)</a:t>
            </a:r>
            <a:endParaRPr lang="en-GB" sz="2400" dirty="0">
              <a:latin typeface="Arial" pitchFamily="34" charset="0"/>
              <a:cs typeface="Arial" pitchFamily="34" charset="0"/>
            </a:endParaRPr>
          </a:p>
        </p:txBody>
      </p:sp>
    </p:spTree>
    <p:extLst>
      <p:ext uri="{BB962C8B-B14F-4D97-AF65-F5344CB8AC3E}">
        <p14:creationId xmlns:p14="http://schemas.microsoft.com/office/powerpoint/2010/main" val="3633593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790" y="304800"/>
            <a:ext cx="5765409" cy="792162"/>
          </a:xfrm>
        </p:spPr>
        <p:txBody>
          <a:bodyPr>
            <a:normAutofit/>
          </a:bodyPr>
          <a:lstStyle/>
          <a:p>
            <a:pPr algn="l"/>
            <a:r>
              <a:rPr lang="en-GB" sz="2800" dirty="0">
                <a:solidFill>
                  <a:schemeClr val="tx2">
                    <a:lumMod val="60000"/>
                    <a:lumOff val="40000"/>
                  </a:schemeClr>
                </a:solidFill>
                <a:latin typeface="Arial" pitchFamily="34" charset="0"/>
                <a:cs typeface="Arial" pitchFamily="34" charset="0"/>
              </a:rPr>
              <a:t>Key Partnerships</a:t>
            </a:r>
          </a:p>
        </p:txBody>
      </p:sp>
      <p:sp>
        <p:nvSpPr>
          <p:cNvPr id="3" name="Content Placeholder 2"/>
          <p:cNvSpPr>
            <a:spLocks noGrp="1"/>
          </p:cNvSpPr>
          <p:nvPr>
            <p:ph idx="1"/>
          </p:nvPr>
        </p:nvSpPr>
        <p:spPr>
          <a:xfrm>
            <a:off x="534572" y="1066800"/>
            <a:ext cx="5180428" cy="4800600"/>
          </a:xfrm>
        </p:spPr>
        <p:txBody>
          <a:bodyPr>
            <a:normAutofit/>
          </a:bodyPr>
          <a:lstStyle/>
          <a:p>
            <a:r>
              <a:rPr lang="en-GB" sz="2400" dirty="0">
                <a:latin typeface="Arial" pitchFamily="34" charset="0"/>
                <a:cs typeface="Arial" pitchFamily="34" charset="0"/>
              </a:rPr>
              <a:t>In terms of promotion of services and identifying potential customers, partnerships with the WSP, the PHO and SafiSan Artisans should be created. </a:t>
            </a:r>
          </a:p>
          <a:p>
            <a:r>
              <a:rPr lang="en-GB" sz="2400" dirty="0">
                <a:latin typeface="Arial" pitchFamily="34" charset="0"/>
                <a:cs typeface="Arial" pitchFamily="34" charset="0"/>
              </a:rPr>
              <a:t>Service promotion can be as well very effective through community operating institutions (e.g. churches, mosques, schools). </a:t>
            </a:r>
          </a:p>
          <a:p>
            <a:pPr marL="0" indent="0">
              <a:buNone/>
            </a:pPr>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914400"/>
            <a:ext cx="31750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1826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6019800" cy="685800"/>
          </a:xfrm>
        </p:spPr>
        <p:txBody>
          <a:bodyPr>
            <a:normAutofit/>
          </a:bodyPr>
          <a:lstStyle/>
          <a:p>
            <a:pPr algn="l"/>
            <a:r>
              <a:rPr lang="en-GB" sz="2800" dirty="0">
                <a:solidFill>
                  <a:schemeClr val="tx2">
                    <a:lumMod val="60000"/>
                    <a:lumOff val="40000"/>
                  </a:schemeClr>
                </a:solidFill>
                <a:latin typeface="Arial" pitchFamily="34" charset="0"/>
                <a:cs typeface="Arial" pitchFamily="34" charset="0"/>
              </a:rPr>
              <a:t>Cost structure</a:t>
            </a:r>
          </a:p>
        </p:txBody>
      </p:sp>
      <p:sp>
        <p:nvSpPr>
          <p:cNvPr id="3" name="Content Placeholder 2"/>
          <p:cNvSpPr>
            <a:spLocks noGrp="1"/>
          </p:cNvSpPr>
          <p:nvPr>
            <p:ph idx="1"/>
          </p:nvPr>
        </p:nvSpPr>
        <p:spPr>
          <a:xfrm>
            <a:off x="633045" y="914400"/>
            <a:ext cx="7915421" cy="4800600"/>
          </a:xfrm>
        </p:spPr>
        <p:txBody>
          <a:bodyPr/>
          <a:lstStyle/>
          <a:p>
            <a:r>
              <a:rPr lang="en-GB" sz="2400" dirty="0">
                <a:latin typeface="Arial" pitchFamily="34" charset="0"/>
                <a:cs typeface="Arial" pitchFamily="34" charset="0"/>
              </a:rPr>
              <a:t>The fixed costs for the SafiSan Sanitation Team are expected to be limited. An office and/or warehouse may be needed in order to store the equipment (</a:t>
            </a:r>
            <a:r>
              <a:rPr lang="en-GB" sz="2400" dirty="0" err="1">
                <a:latin typeface="Arial" pitchFamily="34" charset="0"/>
                <a:cs typeface="Arial" pitchFamily="34" charset="0"/>
              </a:rPr>
              <a:t>SaniGo</a:t>
            </a:r>
            <a:r>
              <a:rPr lang="en-GB" sz="2400" dirty="0">
                <a:latin typeface="Arial" pitchFamily="34" charset="0"/>
                <a:cs typeface="Arial" pitchFamily="34" charset="0"/>
              </a:rPr>
              <a:t>) safely.</a:t>
            </a:r>
          </a:p>
          <a:p>
            <a:r>
              <a:rPr lang="en-GB" sz="2400" dirty="0">
                <a:latin typeface="Arial" pitchFamily="34" charset="0"/>
                <a:cs typeface="Arial" pitchFamily="34" charset="0"/>
              </a:rPr>
              <a:t> Variable costs mainly occur on cleaning and maintenance products. They vary proportionally with the number of customers. </a:t>
            </a:r>
          </a:p>
          <a:p>
            <a:pPr marL="0" indent="0">
              <a:buNone/>
            </a:pPr>
            <a:endParaRPr lang="en-GB" dirty="0">
              <a:latin typeface="JasmineUPC" panose="02020603050405020304" pitchFamily="18" charset="-34"/>
              <a:cs typeface="JasmineUPC" panose="02020603050405020304" pitchFamily="18" charset="-34"/>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886200"/>
            <a:ext cx="817563"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3886200"/>
            <a:ext cx="7493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3810000"/>
            <a:ext cx="1017587" cy="1011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48400" y="4038600"/>
            <a:ext cx="183515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6621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376" y="284871"/>
            <a:ext cx="6553200" cy="762000"/>
          </a:xfrm>
        </p:spPr>
        <p:txBody>
          <a:bodyPr>
            <a:normAutofit/>
          </a:bodyPr>
          <a:lstStyle/>
          <a:p>
            <a:pPr algn="l"/>
            <a:r>
              <a:rPr lang="en-US" sz="2800" dirty="0">
                <a:solidFill>
                  <a:schemeClr val="tx2">
                    <a:lumMod val="60000"/>
                    <a:lumOff val="40000"/>
                  </a:schemeClr>
                </a:solidFill>
                <a:latin typeface="+mn-lt"/>
                <a:cs typeface="JasmineUPC" panose="02020603050405020304" pitchFamily="18" charset="-34"/>
              </a:rPr>
              <a:t>Guiding factors</a:t>
            </a:r>
            <a:endParaRPr lang="en-GB" sz="2800" dirty="0">
              <a:solidFill>
                <a:schemeClr val="tx2">
                  <a:lumMod val="60000"/>
                  <a:lumOff val="40000"/>
                </a:schemeClr>
              </a:solidFill>
              <a:latin typeface="+mn-lt"/>
              <a:cs typeface="JasmineUPC" panose="02020603050405020304" pitchFamily="18" charset="-34"/>
            </a:endParaRPr>
          </a:p>
        </p:txBody>
      </p:sp>
      <p:sp>
        <p:nvSpPr>
          <p:cNvPr id="3" name="Content Placeholder 2"/>
          <p:cNvSpPr>
            <a:spLocks noGrp="1"/>
          </p:cNvSpPr>
          <p:nvPr>
            <p:ph idx="1"/>
          </p:nvPr>
        </p:nvSpPr>
        <p:spPr>
          <a:xfrm>
            <a:off x="548640" y="914400"/>
            <a:ext cx="7909560" cy="4525963"/>
          </a:xfrm>
        </p:spPr>
        <p:txBody>
          <a:bodyPr>
            <a:normAutofit/>
          </a:bodyPr>
          <a:lstStyle/>
          <a:p>
            <a:pPr marL="0" indent="0">
              <a:buNone/>
            </a:pPr>
            <a:r>
              <a:rPr lang="en-US" sz="2400" u="sng" dirty="0">
                <a:cs typeface="JasmineUPC" panose="02020603050405020304" pitchFamily="18" charset="-34"/>
              </a:rPr>
              <a:t>Price to set for the emptying service- </a:t>
            </a:r>
            <a:r>
              <a:rPr lang="en-US" sz="2400" dirty="0">
                <a:cs typeface="JasmineUPC" panose="02020603050405020304" pitchFamily="18" charset="-34"/>
              </a:rPr>
              <a:t>Considering the various costs that will be incurred during the setting up of the business e.g.</a:t>
            </a:r>
          </a:p>
          <a:p>
            <a:r>
              <a:rPr lang="en-US" sz="2400" dirty="0">
                <a:solidFill>
                  <a:srgbClr val="FF0000"/>
                </a:solidFill>
                <a:cs typeface="JasmineUPC" panose="02020603050405020304" pitchFamily="18" charset="-34"/>
              </a:rPr>
              <a:t>Application fee charges </a:t>
            </a:r>
            <a:r>
              <a:rPr lang="en-US" sz="2400" dirty="0">
                <a:cs typeface="JasmineUPC" panose="02020603050405020304" pitchFamily="18" charset="-34"/>
              </a:rPr>
              <a:t>(when registering as a group)</a:t>
            </a:r>
          </a:p>
          <a:p>
            <a:r>
              <a:rPr lang="en-US" sz="2400" dirty="0">
                <a:solidFill>
                  <a:srgbClr val="FF0000"/>
                </a:solidFill>
                <a:cs typeface="JasmineUPC" panose="02020603050405020304" pitchFamily="18" charset="-34"/>
              </a:rPr>
              <a:t>Vaccination fees </a:t>
            </a:r>
            <a:r>
              <a:rPr lang="en-US" sz="2400" dirty="0">
                <a:cs typeface="JasmineUPC" panose="02020603050405020304" pitchFamily="18" charset="-34"/>
              </a:rPr>
              <a:t>(against various diseases)</a:t>
            </a:r>
          </a:p>
          <a:p>
            <a:r>
              <a:rPr lang="en-US" sz="2400" dirty="0">
                <a:solidFill>
                  <a:srgbClr val="FF0000"/>
                </a:solidFill>
                <a:cs typeface="JasmineUPC" panose="02020603050405020304" pitchFamily="18" charset="-34"/>
              </a:rPr>
              <a:t>Licensing fee charges </a:t>
            </a:r>
            <a:r>
              <a:rPr lang="en-US" sz="2400" dirty="0">
                <a:cs typeface="JasmineUPC" panose="02020603050405020304" pitchFamily="18" charset="-34"/>
              </a:rPr>
              <a:t>(to use some of the equipment)</a:t>
            </a:r>
          </a:p>
          <a:p>
            <a:pPr marL="0" indent="0">
              <a:buNone/>
            </a:pPr>
            <a:r>
              <a:rPr lang="en-US" sz="2400" u="sng" dirty="0">
                <a:cs typeface="JasmineUPC" panose="02020603050405020304" pitchFamily="18" charset="-34"/>
              </a:rPr>
              <a:t>Market for the emptying- </a:t>
            </a:r>
            <a:r>
              <a:rPr lang="en-US" sz="2400" dirty="0">
                <a:cs typeface="JasmineUPC" panose="02020603050405020304" pitchFamily="18" charset="-34"/>
              </a:rPr>
              <a:t>Are there enough UDDTs to sustain the emptying business and keep the business afloat? </a:t>
            </a:r>
            <a:r>
              <a:rPr lang="en-US" sz="2400" u="sng" dirty="0">
                <a:cs typeface="JasmineUPC" panose="02020603050405020304" pitchFamily="18" charset="-34"/>
              </a:rPr>
              <a:t>Innovation</a:t>
            </a:r>
            <a:r>
              <a:rPr lang="en-US" sz="2400" dirty="0">
                <a:cs typeface="JasmineUPC" panose="02020603050405020304" pitchFamily="18" charset="-34"/>
              </a:rPr>
              <a:t>- Incorporating other activities such as solid waste management to ensure that the Sanitation Teams have enough income and activities</a:t>
            </a:r>
            <a:endParaRPr lang="en-GB" sz="2400" dirty="0">
              <a:cs typeface="JasmineUPC" panose="02020603050405020304" pitchFamily="18" charset="-34"/>
            </a:endParaRPr>
          </a:p>
        </p:txBody>
      </p:sp>
    </p:spTree>
    <p:extLst>
      <p:ext uri="{BB962C8B-B14F-4D97-AF65-F5344CB8AC3E}">
        <p14:creationId xmlns:p14="http://schemas.microsoft.com/office/powerpoint/2010/main" val="2268242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96" y="152400"/>
            <a:ext cx="7281203" cy="914400"/>
          </a:xfrm>
        </p:spPr>
        <p:txBody>
          <a:bodyPr>
            <a:normAutofit/>
          </a:bodyPr>
          <a:lstStyle/>
          <a:p>
            <a:pPr algn="l"/>
            <a:r>
              <a:rPr lang="en-GB" sz="2800" dirty="0">
                <a:solidFill>
                  <a:schemeClr val="tx2">
                    <a:lumMod val="60000"/>
                    <a:lumOff val="40000"/>
                  </a:schemeClr>
                </a:solidFill>
                <a:latin typeface="+mn-lt"/>
                <a:cs typeface="JasmineUPC" panose="02020603050405020304" pitchFamily="18" charset="-34"/>
              </a:rPr>
              <a:t>Some discussion points</a:t>
            </a:r>
          </a:p>
        </p:txBody>
      </p:sp>
      <p:sp>
        <p:nvSpPr>
          <p:cNvPr id="3" name="Content Placeholder 2"/>
          <p:cNvSpPr>
            <a:spLocks noGrp="1"/>
          </p:cNvSpPr>
          <p:nvPr>
            <p:ph idx="1"/>
          </p:nvPr>
        </p:nvSpPr>
        <p:spPr>
          <a:xfrm>
            <a:off x="661182" y="1066800"/>
            <a:ext cx="6120618" cy="3886200"/>
          </a:xfrm>
        </p:spPr>
        <p:txBody>
          <a:bodyPr>
            <a:normAutofit/>
          </a:bodyPr>
          <a:lstStyle/>
          <a:p>
            <a:r>
              <a:rPr lang="en-GB" sz="2400" dirty="0">
                <a:cs typeface="JasmineUPC" panose="02020603050405020304" pitchFamily="18" charset="-34"/>
              </a:rPr>
              <a:t>What do you think would make you the most money?</a:t>
            </a:r>
          </a:p>
          <a:p>
            <a:pPr>
              <a:buNone/>
            </a:pPr>
            <a:r>
              <a:rPr lang="en-GB" sz="2400" dirty="0">
                <a:cs typeface="JasmineUPC" panose="02020603050405020304" pitchFamily="18" charset="-34"/>
              </a:rPr>
              <a:t>     </a:t>
            </a:r>
            <a:r>
              <a:rPr lang="en-GB" sz="2400" i="1" dirty="0">
                <a:cs typeface="JasmineUPC" panose="02020603050405020304" pitchFamily="18" charset="-34"/>
              </a:rPr>
              <a:t>Emptying UDDTs or Solid Waste Management?</a:t>
            </a:r>
          </a:p>
          <a:p>
            <a:r>
              <a:rPr lang="en-GB" sz="2400" dirty="0">
                <a:cs typeface="JasmineUPC" panose="02020603050405020304" pitchFamily="18" charset="-34"/>
              </a:rPr>
              <a:t>What further activities apart from the ones above can be incorporated into your work?</a:t>
            </a:r>
          </a:p>
          <a:p>
            <a:r>
              <a:rPr lang="en-GB" sz="2400" dirty="0">
                <a:cs typeface="JasmineUPC" panose="02020603050405020304" pitchFamily="18" charset="-34"/>
              </a:rPr>
              <a:t>What vaccinations are required?</a:t>
            </a:r>
          </a:p>
          <a:p>
            <a:r>
              <a:rPr lang="en-GB" sz="2400" dirty="0">
                <a:cs typeface="JasmineUPC" panose="02020603050405020304" pitchFamily="18" charset="-34"/>
              </a:rPr>
              <a:t>How to cover the initial costs of vaccinations?</a:t>
            </a:r>
          </a:p>
          <a:p>
            <a:endParaRPr lang="en-GB" sz="2500" dirty="0">
              <a:cs typeface="JasmineUPC" panose="02020603050405020304" pitchFamily="18" charset="-34"/>
            </a:endParaRPr>
          </a:p>
          <a:p>
            <a:endParaRPr lang="en-GB" sz="2500" dirty="0">
              <a:cs typeface="JasmineUPC" panose="02020603050405020304" pitchFamily="18" charset="-34"/>
            </a:endParaRPr>
          </a:p>
          <a:p>
            <a:pPr marL="0" indent="0">
              <a:buNone/>
            </a:pPr>
            <a:endParaRPr lang="en-GB" sz="2500" dirty="0">
              <a:cs typeface="JasmineUPC" panose="02020603050405020304" pitchFamily="18" charset="-34"/>
            </a:endParaRPr>
          </a:p>
          <a:p>
            <a:endParaRPr lang="en-GB" sz="2500" dirty="0">
              <a:cs typeface="JasmineUPC" panose="02020603050405020304" pitchFamily="18" charset="-34"/>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1066800"/>
            <a:ext cx="1828800" cy="18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8079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96" y="152400"/>
            <a:ext cx="7281203" cy="914400"/>
          </a:xfrm>
        </p:spPr>
        <p:txBody>
          <a:bodyPr>
            <a:normAutofit/>
          </a:bodyPr>
          <a:lstStyle/>
          <a:p>
            <a:pPr algn="l"/>
            <a:r>
              <a:rPr lang="en-GB" sz="2800" dirty="0">
                <a:solidFill>
                  <a:schemeClr val="tx2">
                    <a:lumMod val="60000"/>
                    <a:lumOff val="40000"/>
                  </a:schemeClr>
                </a:solidFill>
                <a:latin typeface="+mn-lt"/>
                <a:cs typeface="JasmineUPC" panose="02020603050405020304" pitchFamily="18" charset="-34"/>
              </a:rPr>
              <a:t>Some discussion points</a:t>
            </a:r>
          </a:p>
        </p:txBody>
      </p:sp>
      <p:sp>
        <p:nvSpPr>
          <p:cNvPr id="3" name="Content Placeholder 2"/>
          <p:cNvSpPr>
            <a:spLocks noGrp="1"/>
          </p:cNvSpPr>
          <p:nvPr>
            <p:ph idx="1"/>
          </p:nvPr>
        </p:nvSpPr>
        <p:spPr>
          <a:xfrm>
            <a:off x="731520" y="990600"/>
            <a:ext cx="6050280" cy="3200400"/>
          </a:xfrm>
        </p:spPr>
        <p:txBody>
          <a:bodyPr>
            <a:normAutofit/>
          </a:bodyPr>
          <a:lstStyle/>
          <a:p>
            <a:r>
              <a:rPr lang="en-GB" sz="2400" dirty="0">
                <a:cs typeface="JasmineUPC" panose="02020603050405020304" pitchFamily="18" charset="-34"/>
              </a:rPr>
              <a:t>How will you finance the cleaning equipment costs?</a:t>
            </a:r>
          </a:p>
          <a:p>
            <a:r>
              <a:rPr lang="en-GB" sz="2400" dirty="0">
                <a:cs typeface="JasmineUPC" panose="02020603050405020304" pitchFamily="18" charset="-34"/>
              </a:rPr>
              <a:t>What are the registration costs?</a:t>
            </a:r>
          </a:p>
          <a:p>
            <a:r>
              <a:rPr lang="en-GB" sz="2400" dirty="0">
                <a:cs typeface="JasmineUPC" panose="02020603050405020304" pitchFamily="18" charset="-34"/>
              </a:rPr>
              <a:t>How much will you charge for emptying a UDDT? (one vault, 2 vaults,)</a:t>
            </a:r>
          </a:p>
          <a:p>
            <a:r>
              <a:rPr lang="en-GB" sz="2400" dirty="0">
                <a:cs typeface="JasmineUPC" panose="02020603050405020304" pitchFamily="18" charset="-34"/>
              </a:rPr>
              <a:t>How much will you charge for collecting organic waste  in the plots?  </a:t>
            </a:r>
          </a:p>
          <a:p>
            <a:endParaRPr lang="en-GB" sz="2500" dirty="0">
              <a:cs typeface="JasmineUPC" panose="02020603050405020304" pitchFamily="18" charset="-34"/>
            </a:endParaRPr>
          </a:p>
          <a:p>
            <a:endParaRPr lang="en-GB" sz="2500" dirty="0">
              <a:cs typeface="JasmineUPC" panose="02020603050405020304" pitchFamily="18" charset="-34"/>
            </a:endParaRPr>
          </a:p>
          <a:p>
            <a:pPr marL="0" indent="0">
              <a:buNone/>
            </a:pPr>
            <a:endParaRPr lang="en-GB" sz="2500" dirty="0">
              <a:cs typeface="JasmineUPC" panose="02020603050405020304" pitchFamily="18" charset="-34"/>
            </a:endParaRPr>
          </a:p>
          <a:p>
            <a:endParaRPr lang="en-GB" sz="2500" dirty="0">
              <a:cs typeface="JasmineUPC" panose="02020603050405020304" pitchFamily="18" charset="-34"/>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1066800"/>
            <a:ext cx="1828800" cy="18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83084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162800" cy="792162"/>
          </a:xfrm>
        </p:spPr>
        <p:txBody>
          <a:bodyPr>
            <a:normAutofit/>
          </a:bodyPr>
          <a:lstStyle/>
          <a:p>
            <a:pPr algn="l"/>
            <a:r>
              <a:rPr lang="en-US" sz="2800" dirty="0">
                <a:solidFill>
                  <a:schemeClr val="tx2">
                    <a:lumMod val="60000"/>
                    <a:lumOff val="40000"/>
                  </a:schemeClr>
                </a:solidFill>
                <a:latin typeface="+mn-lt"/>
                <a:cs typeface="JasmineUPC" panose="02020603050405020304" pitchFamily="18" charset="-34"/>
              </a:rPr>
              <a:t>Thank you! Any questions?</a:t>
            </a:r>
            <a:endParaRPr lang="en-GB" sz="2800" dirty="0">
              <a:solidFill>
                <a:schemeClr val="tx2">
                  <a:lumMod val="60000"/>
                  <a:lumOff val="40000"/>
                </a:schemeClr>
              </a:solidFill>
              <a:latin typeface="+mn-lt"/>
              <a:cs typeface="JasmineUPC" panose="02020603050405020304" pitchFamily="18" charset="-34"/>
            </a:endParaRPr>
          </a:p>
        </p:txBody>
      </p:sp>
      <p:pic>
        <p:nvPicPr>
          <p:cNvPr id="7" name="Picture 3"/>
          <p:cNvPicPr>
            <a:picLocks noGrp="1" noChangeAspect="1" noChangeArrowheads="1"/>
          </p:cNvPicPr>
          <p:nvPr>
            <p:ph idx="1"/>
          </p:nvPr>
        </p:nvPicPr>
        <p:blipFill>
          <a:blip r:embed="rId2" cstate="email">
            <a:extLst>
              <a:ext uri="{28A0092B-C50C-407E-A947-70E740481C1C}">
                <a14:useLocalDpi xmlns:a14="http://schemas.microsoft.com/office/drawing/2010/main"/>
              </a:ext>
            </a:extLst>
          </a:blip>
          <a:srcRect/>
          <a:stretch>
            <a:fillRect/>
          </a:stretch>
        </p:blipFill>
        <p:spPr bwMode="auto">
          <a:xfrm>
            <a:off x="1066800" y="1066800"/>
            <a:ext cx="6629399" cy="444285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7729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2" y="76200"/>
            <a:ext cx="7766538" cy="914400"/>
          </a:xfrm>
        </p:spPr>
        <p:txBody>
          <a:bodyPr>
            <a:normAutofit/>
          </a:bodyPr>
          <a:lstStyle/>
          <a:p>
            <a:pPr algn="l"/>
            <a:r>
              <a:rPr lang="en-US" sz="2800" dirty="0">
                <a:solidFill>
                  <a:schemeClr val="tx2">
                    <a:lumMod val="60000"/>
                    <a:lumOff val="40000"/>
                  </a:schemeClr>
                </a:solidFill>
                <a:latin typeface="Arial" pitchFamily="34" charset="0"/>
                <a:cs typeface="Arial" pitchFamily="34" charset="0"/>
              </a:rPr>
              <a:t>What is Sanitation Team?</a:t>
            </a:r>
            <a:endParaRPr lang="en-GB" sz="2800" dirty="0">
              <a:solidFill>
                <a:schemeClr val="tx2">
                  <a:lumMod val="60000"/>
                  <a:lumOff val="40000"/>
                </a:schemeClr>
              </a:solidFill>
              <a:latin typeface="Arial" pitchFamily="34" charset="0"/>
              <a:cs typeface="Arial" pitchFamily="34" charset="0"/>
            </a:endParaRPr>
          </a:p>
        </p:txBody>
      </p:sp>
      <p:sp>
        <p:nvSpPr>
          <p:cNvPr id="3" name="Content Placeholder 2"/>
          <p:cNvSpPr>
            <a:spLocks noGrp="1"/>
          </p:cNvSpPr>
          <p:nvPr>
            <p:ph idx="1"/>
          </p:nvPr>
        </p:nvSpPr>
        <p:spPr>
          <a:xfrm>
            <a:off x="478302" y="747347"/>
            <a:ext cx="6808762" cy="4144108"/>
          </a:xfrm>
        </p:spPr>
        <p:txBody>
          <a:bodyPr>
            <a:normAutofit fontScale="25000" lnSpcReduction="20000"/>
          </a:bodyPr>
          <a:lstStyle/>
          <a:p>
            <a:r>
              <a:rPr lang="en-GB" sz="9600" dirty="0">
                <a:latin typeface="Arial" pitchFamily="34" charset="0"/>
                <a:ea typeface="Calibri"/>
                <a:cs typeface="Arial" pitchFamily="34" charset="0"/>
              </a:rPr>
              <a:t>The Sanitation Team is a </a:t>
            </a:r>
            <a:r>
              <a:rPr lang="en-GB" sz="9600" u="sng" dirty="0">
                <a:latin typeface="Arial" pitchFamily="34" charset="0"/>
                <a:ea typeface="Calibri"/>
                <a:cs typeface="Arial" pitchFamily="34" charset="0"/>
              </a:rPr>
              <a:t>group </a:t>
            </a:r>
            <a:r>
              <a:rPr lang="en-GB" sz="9600" dirty="0">
                <a:latin typeface="Arial" pitchFamily="34" charset="0"/>
                <a:ea typeface="Calibri"/>
                <a:cs typeface="Arial" pitchFamily="34" charset="0"/>
              </a:rPr>
              <a:t>of </a:t>
            </a:r>
            <a:r>
              <a:rPr lang="en-GB" sz="9600" u="sng" dirty="0">
                <a:latin typeface="Arial" pitchFamily="34" charset="0"/>
                <a:ea typeface="Calibri"/>
                <a:cs typeface="Arial" pitchFamily="34" charset="0"/>
              </a:rPr>
              <a:t>entrepreneurs</a:t>
            </a:r>
            <a:r>
              <a:rPr lang="en-GB" sz="9600" dirty="0">
                <a:latin typeface="Arial" pitchFamily="34" charset="0"/>
                <a:ea typeface="Calibri"/>
                <a:cs typeface="Arial" pitchFamily="34" charset="0"/>
              </a:rPr>
              <a:t> offering </a:t>
            </a:r>
            <a:r>
              <a:rPr lang="en-GB" sz="9600" u="sng" dirty="0">
                <a:latin typeface="Arial" pitchFamily="34" charset="0"/>
                <a:ea typeface="Calibri"/>
                <a:cs typeface="Arial" pitchFamily="34" charset="0"/>
              </a:rPr>
              <a:t>sanitation emptying, transportation, reuse and disposal services</a:t>
            </a:r>
            <a:r>
              <a:rPr lang="en-GB" sz="9600" dirty="0">
                <a:latin typeface="Arial" pitchFamily="34" charset="0"/>
                <a:ea typeface="Calibri"/>
                <a:cs typeface="Arial" pitchFamily="34" charset="0"/>
              </a:rPr>
              <a:t> among other activities</a:t>
            </a:r>
          </a:p>
          <a:p>
            <a:r>
              <a:rPr lang="en-GB" sz="9600" dirty="0">
                <a:latin typeface="Arial" pitchFamily="34" charset="0"/>
                <a:ea typeface="Calibri"/>
                <a:cs typeface="Arial" pitchFamily="34" charset="0"/>
              </a:rPr>
              <a:t>In the UBSUP programme, the Sanitation Team are the key stakeholders who will assist in the completion of the sanitation value chain.</a:t>
            </a:r>
          </a:p>
          <a:p>
            <a:r>
              <a:rPr lang="en-GB" sz="9600" dirty="0">
                <a:latin typeface="Arial" pitchFamily="34" charset="0"/>
                <a:ea typeface="Calibri"/>
                <a:cs typeface="Arial" pitchFamily="34" charset="0"/>
              </a:rPr>
              <a:t>Without the Sanitation Teams, our toilets cannot be emptied and the UDDT matter cannot be transported to the Decentralised Treatment Facilities (DTF) </a:t>
            </a:r>
          </a:p>
          <a:p>
            <a:r>
              <a:rPr lang="en-GB" sz="9600" dirty="0">
                <a:latin typeface="Arial" pitchFamily="34" charset="0"/>
                <a:ea typeface="Calibri"/>
                <a:cs typeface="Arial" pitchFamily="34" charset="0"/>
              </a:rPr>
              <a:t>The Sanitation Teams also play a key role in reuse and disposal</a:t>
            </a:r>
            <a:br>
              <a:rPr lang="en-GB" sz="9600" dirty="0">
                <a:latin typeface="Arial" pitchFamily="34" charset="0"/>
                <a:ea typeface="Calibri"/>
                <a:cs typeface="Arial" pitchFamily="34" charset="0"/>
              </a:rPr>
            </a:br>
            <a:r>
              <a:rPr lang="en-GB" sz="9600" dirty="0">
                <a:latin typeface="Arial" pitchFamily="34" charset="0"/>
                <a:ea typeface="Calibri"/>
                <a:cs typeface="Arial" pitchFamily="34" charset="0"/>
              </a:rPr>
              <a:t>So many activities are dependant on the Sanitation Team!  </a:t>
            </a:r>
          </a:p>
          <a:p>
            <a:pPr marL="0" indent="0">
              <a:buNone/>
            </a:pPr>
            <a:r>
              <a:rPr lang="en-US" sz="9600" u="sng" dirty="0">
                <a:solidFill>
                  <a:schemeClr val="tx2">
                    <a:lumMod val="75000"/>
                  </a:schemeClr>
                </a:solidFill>
                <a:latin typeface="Arial" pitchFamily="34" charset="0"/>
                <a:ea typeface="Calibri"/>
                <a:cs typeface="Arial" pitchFamily="34" charset="0"/>
              </a:rPr>
              <a:t>So how can it be a business?</a:t>
            </a:r>
            <a:endParaRPr lang="en-GB" sz="9600" u="sng" dirty="0">
              <a:solidFill>
                <a:schemeClr val="tx2">
                  <a:lumMod val="75000"/>
                </a:schemeClr>
              </a:solidFill>
              <a:latin typeface="Arial" pitchFamily="34" charset="0"/>
              <a:ea typeface="Calibri"/>
              <a:cs typeface="Arial" pitchFamily="34" charset="0"/>
            </a:endParaRPr>
          </a:p>
          <a:p>
            <a:endParaRPr lang="en-GB" dirty="0"/>
          </a:p>
        </p:txBody>
      </p:sp>
      <p:pic>
        <p:nvPicPr>
          <p:cNvPr id="5" name="Picture 4" descr="C:\Users\HP\AppData\Local\Microsoft\Windows\Temporary Internet Files\Content.Outlook\EU0JGJFD\WP_20141103_007.jpg"/>
          <p:cNvPicPr/>
          <p:nvPr/>
        </p:nvPicPr>
        <p:blipFill rotWithShape="1">
          <a:blip r:embed="rId2" cstate="print">
            <a:extLst>
              <a:ext uri="{28A0092B-C50C-407E-A947-70E740481C1C}">
                <a14:useLocalDpi xmlns:a14="http://schemas.microsoft.com/office/drawing/2010/main" val="0"/>
              </a:ext>
            </a:extLst>
          </a:blip>
          <a:srcRect b="2105"/>
          <a:stretch/>
        </p:blipFill>
        <p:spPr bwMode="auto">
          <a:xfrm>
            <a:off x="6342185" y="4403189"/>
            <a:ext cx="2667000" cy="19812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45559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892" y="180536"/>
            <a:ext cx="8229600" cy="457200"/>
          </a:xfrm>
        </p:spPr>
        <p:txBody>
          <a:bodyPr>
            <a:noAutofit/>
          </a:bodyPr>
          <a:lstStyle/>
          <a:p>
            <a:pPr algn="l"/>
            <a:r>
              <a:rPr lang="en-US" sz="2800" dirty="0">
                <a:solidFill>
                  <a:srgbClr val="0070C0"/>
                </a:solidFill>
                <a:latin typeface="Arial" pitchFamily="34" charset="0"/>
                <a:cs typeface="Arial" pitchFamily="34" charset="0"/>
              </a:rPr>
              <a:t>Summary of the various components</a:t>
            </a:r>
            <a:endParaRPr lang="en-GB" sz="2800" dirty="0">
              <a:solidFill>
                <a:srgbClr val="0070C0"/>
              </a:solidFill>
              <a:latin typeface="Arial" pitchFamily="34" charset="0"/>
              <a:cs typeface="Arial" pitchFamily="34" charset="0"/>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838200"/>
            <a:ext cx="6477000" cy="4615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3131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8001000" cy="5287963"/>
          </a:xfrm>
        </p:spPr>
        <p:txBody>
          <a:bodyPr>
            <a:normAutofit/>
          </a:bodyPr>
          <a:lstStyle/>
          <a:p>
            <a:pPr marL="0" indent="0">
              <a:buNone/>
            </a:pPr>
            <a:r>
              <a:rPr lang="en-US" dirty="0"/>
              <a:t>		</a:t>
            </a:r>
            <a:endParaRPr lang="en-US" sz="2800" b="1" dirty="0">
              <a:solidFill>
                <a:schemeClr val="tx2">
                  <a:lumMod val="60000"/>
                  <a:lumOff val="40000"/>
                </a:schemeClr>
              </a:solidFill>
              <a:latin typeface="Arial" pitchFamily="34" charset="0"/>
              <a:cs typeface="Arial" pitchFamily="34" charset="0"/>
            </a:endParaRPr>
          </a:p>
          <a:p>
            <a:r>
              <a:rPr lang="en-US" sz="2400" dirty="0">
                <a:latin typeface="Arial" pitchFamily="34" charset="0"/>
                <a:cs typeface="Arial" pitchFamily="34" charset="0"/>
              </a:rPr>
              <a:t>Includes anybody with a SafiSan UDDT </a:t>
            </a:r>
          </a:p>
          <a:p>
            <a:r>
              <a:rPr lang="en-US" sz="2400" dirty="0">
                <a:latin typeface="Arial" pitchFamily="34" charset="0"/>
                <a:cs typeface="Arial" pitchFamily="34" charset="0"/>
              </a:rPr>
              <a:t>Sanitation Teams can also be involved in Solid Waste Management in the plots that have SafiSan toilets (wet and dry toilet)</a:t>
            </a:r>
          </a:p>
          <a:p>
            <a:r>
              <a:rPr lang="en-US" sz="2400" dirty="0">
                <a:latin typeface="Arial" pitchFamily="34" charset="0"/>
                <a:cs typeface="Arial" pitchFamily="34" charset="0"/>
              </a:rPr>
              <a:t>A dry toilet is a UDDT, a wet toilet is a pour flush toilet or cistern flush toilet</a:t>
            </a:r>
          </a:p>
          <a:p>
            <a:r>
              <a:rPr lang="en-US" sz="2400" dirty="0">
                <a:latin typeface="Arial" pitchFamily="34" charset="0"/>
                <a:cs typeface="Arial" pitchFamily="34" charset="0"/>
              </a:rPr>
              <a:t>Therefore, the following customer segments can be identified:</a:t>
            </a:r>
          </a:p>
          <a:p>
            <a:pPr marL="0" indent="0">
              <a:buNone/>
            </a:pPr>
            <a:r>
              <a:rPr lang="en-US" sz="2400" dirty="0">
                <a:latin typeface="Arial" pitchFamily="34" charset="0"/>
                <a:cs typeface="Arial" pitchFamily="34" charset="0"/>
              </a:rPr>
              <a:t>	1) SafiSan UDDT owners</a:t>
            </a:r>
          </a:p>
          <a:p>
            <a:pPr marL="0" indent="0">
              <a:buNone/>
            </a:pPr>
            <a:r>
              <a:rPr lang="en-US" sz="2400" dirty="0">
                <a:latin typeface="Arial" pitchFamily="34" charset="0"/>
                <a:cs typeface="Arial" pitchFamily="34" charset="0"/>
              </a:rPr>
              <a:t>	2) SafiSan wet toilet owners who would like to have their organic waste collected in their plots</a:t>
            </a:r>
            <a:endParaRPr lang="en-GB" sz="2400" dirty="0">
              <a:latin typeface="Arial" pitchFamily="34" charset="0"/>
              <a:cs typeface="Arial" pitchFamily="34" charset="0"/>
            </a:endParaRPr>
          </a:p>
        </p:txBody>
      </p:sp>
      <p:sp>
        <p:nvSpPr>
          <p:cNvPr id="5" name="Title 1"/>
          <p:cNvSpPr>
            <a:spLocks noGrp="1"/>
          </p:cNvSpPr>
          <p:nvPr>
            <p:ph type="title"/>
          </p:nvPr>
        </p:nvSpPr>
        <p:spPr>
          <a:xfrm>
            <a:off x="762000" y="214533"/>
            <a:ext cx="7620000" cy="685800"/>
          </a:xfrm>
        </p:spPr>
        <p:txBody>
          <a:bodyPr>
            <a:normAutofit/>
          </a:bodyPr>
          <a:lstStyle/>
          <a:p>
            <a:pPr algn="l"/>
            <a:r>
              <a:rPr lang="en-GB" sz="2800" dirty="0">
                <a:solidFill>
                  <a:srgbClr val="0070C0"/>
                </a:solidFill>
                <a:latin typeface="Arial" pitchFamily="34" charset="0"/>
                <a:cs typeface="Arial" pitchFamily="34" charset="0"/>
              </a:rPr>
              <a:t>Who is your customer ?</a:t>
            </a:r>
          </a:p>
        </p:txBody>
      </p:sp>
    </p:spTree>
    <p:extLst>
      <p:ext uri="{BB962C8B-B14F-4D97-AF65-F5344CB8AC3E}">
        <p14:creationId xmlns:p14="http://schemas.microsoft.com/office/powerpoint/2010/main" val="1723086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173" y="124264"/>
            <a:ext cx="7620000" cy="762000"/>
          </a:xfrm>
        </p:spPr>
        <p:txBody>
          <a:bodyPr>
            <a:normAutofit/>
          </a:bodyPr>
          <a:lstStyle/>
          <a:p>
            <a:pPr algn="l"/>
            <a:r>
              <a:rPr lang="en-GB" sz="2800" dirty="0">
                <a:solidFill>
                  <a:srgbClr val="0070C0"/>
                </a:solidFill>
                <a:latin typeface="Arial" pitchFamily="34" charset="0"/>
                <a:cs typeface="Arial" pitchFamily="34" charset="0"/>
              </a:rPr>
              <a:t>Value Propositions</a:t>
            </a:r>
          </a:p>
        </p:txBody>
      </p:sp>
      <p:sp>
        <p:nvSpPr>
          <p:cNvPr id="3" name="Content Placeholder 2"/>
          <p:cNvSpPr>
            <a:spLocks noGrp="1"/>
          </p:cNvSpPr>
          <p:nvPr>
            <p:ph idx="1"/>
          </p:nvPr>
        </p:nvSpPr>
        <p:spPr>
          <a:xfrm>
            <a:off x="554502" y="990600"/>
            <a:ext cx="5922498" cy="4960034"/>
          </a:xfrm>
        </p:spPr>
        <p:txBody>
          <a:bodyPr>
            <a:noAutofit/>
          </a:bodyPr>
          <a:lstStyle/>
          <a:p>
            <a:pPr marL="0" indent="0">
              <a:buNone/>
            </a:pPr>
            <a:r>
              <a:rPr lang="en-US" sz="2400" dirty="0">
                <a:latin typeface="Arial" pitchFamily="34" charset="0"/>
                <a:cs typeface="Arial" pitchFamily="34" charset="0"/>
              </a:rPr>
              <a:t>The profession of existing manual emptiers is neither legalized nor formalized. The SafiSan Sanitation Teams will: </a:t>
            </a:r>
          </a:p>
          <a:p>
            <a:pPr lvl="1">
              <a:buFont typeface="Wingdings" panose="05000000000000000000" pitchFamily="2" charset="2"/>
              <a:buChar char="ü"/>
            </a:pPr>
            <a:r>
              <a:rPr lang="en-US" sz="2400" dirty="0">
                <a:latin typeface="Arial" pitchFamily="34" charset="0"/>
                <a:cs typeface="Arial" pitchFamily="34" charset="0"/>
              </a:rPr>
              <a:t>Have the required licenses to be able to operate in low income areas</a:t>
            </a:r>
          </a:p>
          <a:p>
            <a:pPr lvl="1">
              <a:buFont typeface="Wingdings" panose="05000000000000000000" pitchFamily="2" charset="2"/>
              <a:buChar char="ü"/>
            </a:pPr>
            <a:r>
              <a:rPr lang="en-US" sz="2400" dirty="0">
                <a:latin typeface="Arial" pitchFamily="34" charset="0"/>
                <a:cs typeface="Arial" pitchFamily="34" charset="0"/>
              </a:rPr>
              <a:t>Due to the active promotion of the service (through posters) and the provision of corporate overalls and tools, the team members will be recognizable in the low income areas</a:t>
            </a:r>
            <a:endParaRPr lang="en-GB" sz="2400" dirty="0">
              <a:latin typeface="Arial" pitchFamily="34" charset="0"/>
              <a:cs typeface="Arial" pitchFamily="34" charset="0"/>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8800" t="17498" r="37568" b="20839"/>
          <a:stretch/>
        </p:blipFill>
        <p:spPr bwMode="auto">
          <a:xfrm>
            <a:off x="6477000" y="1286022"/>
            <a:ext cx="2218532"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93092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88705"/>
            <a:ext cx="8229600" cy="487362"/>
          </a:xfrm>
        </p:spPr>
        <p:txBody>
          <a:bodyPr>
            <a:noAutofit/>
          </a:bodyPr>
          <a:lstStyle/>
          <a:p>
            <a:pPr algn="l"/>
            <a:r>
              <a:rPr lang="en-US" sz="2800" dirty="0">
                <a:solidFill>
                  <a:srgbClr val="0070C0"/>
                </a:solidFill>
                <a:latin typeface="Arial" pitchFamily="34" charset="0"/>
                <a:cs typeface="Arial" pitchFamily="34" charset="0"/>
              </a:rPr>
              <a:t>Value Propositions Cont’d</a:t>
            </a:r>
            <a:endParaRPr lang="en-GB" sz="2800" dirty="0">
              <a:solidFill>
                <a:srgbClr val="0070C0"/>
              </a:solidFill>
              <a:latin typeface="Arial" pitchFamily="34" charset="0"/>
              <a:cs typeface="Arial" pitchFamily="34" charset="0"/>
            </a:endParaRPr>
          </a:p>
        </p:txBody>
      </p:sp>
      <p:sp>
        <p:nvSpPr>
          <p:cNvPr id="3" name="Content Placeholder 2"/>
          <p:cNvSpPr>
            <a:spLocks noGrp="1"/>
          </p:cNvSpPr>
          <p:nvPr>
            <p:ph idx="1"/>
          </p:nvPr>
        </p:nvSpPr>
        <p:spPr>
          <a:xfrm>
            <a:off x="661182" y="990601"/>
            <a:ext cx="5206218" cy="4953000"/>
          </a:xfrm>
        </p:spPr>
        <p:txBody>
          <a:bodyPr>
            <a:normAutofit fontScale="92500" lnSpcReduction="20000"/>
          </a:bodyPr>
          <a:lstStyle/>
          <a:p>
            <a:pPr marL="0" lvl="0" indent="0">
              <a:buNone/>
            </a:pPr>
            <a:r>
              <a:rPr lang="en-US" sz="2600" dirty="0">
                <a:latin typeface="Arial" pitchFamily="34" charset="0"/>
                <a:cs typeface="Arial" pitchFamily="34" charset="0"/>
              </a:rPr>
              <a:t>This will result in various deliverables by the Sanitation Team:</a:t>
            </a:r>
            <a:endParaRPr lang="en-GB" sz="2600" dirty="0">
              <a:latin typeface="Arial" pitchFamily="34" charset="0"/>
              <a:cs typeface="Arial" pitchFamily="34" charset="0"/>
            </a:endParaRPr>
          </a:p>
          <a:p>
            <a:pPr lvl="0"/>
            <a:r>
              <a:rPr lang="en-GB" sz="2600" u="sng" dirty="0">
                <a:latin typeface="Arial" pitchFamily="34" charset="0"/>
                <a:cs typeface="Arial" pitchFamily="34" charset="0"/>
              </a:rPr>
              <a:t>Professional emptying service for </a:t>
            </a:r>
            <a:r>
              <a:rPr lang="en-GB" sz="2600" u="sng" dirty="0" err="1">
                <a:latin typeface="Arial" pitchFamily="34" charset="0"/>
                <a:cs typeface="Arial" pitchFamily="34" charset="0"/>
              </a:rPr>
              <a:t>SafiSan</a:t>
            </a:r>
            <a:r>
              <a:rPr lang="en-GB" sz="2600" u="sng" dirty="0">
                <a:latin typeface="Arial" pitchFamily="34" charset="0"/>
                <a:cs typeface="Arial" pitchFamily="34" charset="0"/>
              </a:rPr>
              <a:t> toilets</a:t>
            </a:r>
            <a:r>
              <a:rPr lang="en-GB" sz="2600" dirty="0">
                <a:latin typeface="Arial" pitchFamily="34" charset="0"/>
                <a:cs typeface="Arial" pitchFamily="34" charset="0"/>
              </a:rPr>
              <a:t>: Members will be trained on efficient and clean emptying of the </a:t>
            </a:r>
            <a:r>
              <a:rPr lang="en-GB" sz="2600" dirty="0" err="1">
                <a:latin typeface="Arial" pitchFamily="34" charset="0"/>
                <a:cs typeface="Arial" pitchFamily="34" charset="0"/>
              </a:rPr>
              <a:t>SafiSan</a:t>
            </a:r>
            <a:r>
              <a:rPr lang="en-GB" sz="2600" dirty="0">
                <a:latin typeface="Arial" pitchFamily="34" charset="0"/>
                <a:cs typeface="Arial" pitchFamily="34" charset="0"/>
              </a:rPr>
              <a:t> UDDTs using the </a:t>
            </a:r>
            <a:r>
              <a:rPr lang="en-GB" sz="2600" dirty="0" err="1">
                <a:latin typeface="Arial" pitchFamily="34" charset="0"/>
                <a:cs typeface="Arial" pitchFamily="34" charset="0"/>
              </a:rPr>
              <a:t>SaniGo</a:t>
            </a:r>
            <a:r>
              <a:rPr lang="en-GB" sz="2600" dirty="0">
                <a:latin typeface="Arial" pitchFamily="34" charset="0"/>
                <a:cs typeface="Arial" pitchFamily="34" charset="0"/>
              </a:rPr>
              <a:t>.</a:t>
            </a:r>
          </a:p>
          <a:p>
            <a:r>
              <a:rPr lang="en-GB" sz="2600" u="sng" dirty="0">
                <a:latin typeface="Arial" pitchFamily="34" charset="0"/>
                <a:cs typeface="Arial" pitchFamily="34" charset="0"/>
              </a:rPr>
              <a:t>Composting</a:t>
            </a:r>
            <a:r>
              <a:rPr lang="en-GB" sz="2600" dirty="0">
                <a:latin typeface="Arial" pitchFamily="34" charset="0"/>
                <a:cs typeface="Arial" pitchFamily="34" charset="0"/>
              </a:rPr>
              <a:t>: Sanitation Teams could operate small composting fields and sell the end product as soil conditioners or fertilizer.</a:t>
            </a:r>
          </a:p>
          <a:p>
            <a:pPr lvl="0"/>
            <a:r>
              <a:rPr lang="en-GB" sz="2600" u="sng" dirty="0">
                <a:latin typeface="Arial" pitchFamily="34" charset="0"/>
                <a:cs typeface="Arial" pitchFamily="34" charset="0"/>
              </a:rPr>
              <a:t>Additional services</a:t>
            </a:r>
            <a:r>
              <a:rPr lang="en-GB" sz="2600" dirty="0">
                <a:latin typeface="Arial" pitchFamily="34" charset="0"/>
                <a:cs typeface="Arial" pitchFamily="34" charset="0"/>
              </a:rPr>
              <a:t>: All services related to sanitation can be covered by the team.</a:t>
            </a:r>
          </a:p>
          <a:p>
            <a:r>
              <a:rPr lang="en-US" sz="2600" u="sng" dirty="0">
                <a:latin typeface="Arial" pitchFamily="34" charset="0"/>
                <a:cs typeface="Arial" pitchFamily="34" charset="0"/>
              </a:rPr>
              <a:t>Solid waste management</a:t>
            </a:r>
            <a:endParaRPr lang="en-GB" sz="2600" u="sng" dirty="0">
              <a:latin typeface="Arial" pitchFamily="34" charset="0"/>
              <a:cs typeface="Arial" pitchFamily="34" charset="0"/>
            </a:endParaRPr>
          </a:p>
          <a:p>
            <a:pPr algn="just"/>
            <a:endParaRPr lang="en-GB" dirty="0"/>
          </a:p>
        </p:txBody>
      </p:sp>
      <p:pic>
        <p:nvPicPr>
          <p:cNvPr id="5" name="Picture 8" descr="C:\Users\HP\Desktop\Bilder\SaniGo Testing\DSC04453.JPG"/>
          <p:cNvPicPr>
            <a:picLocks noChangeAspect="1" noChangeArrowheads="1"/>
          </p:cNvPicPr>
          <p:nvPr/>
        </p:nvPicPr>
        <p:blipFill>
          <a:blip r:embed="rId2">
            <a:extLst>
              <a:ext uri="{28A0092B-C50C-407E-A947-70E740481C1C}">
                <a14:useLocalDpi xmlns:a14="http://schemas.microsoft.com/office/drawing/2010/main" val="0"/>
              </a:ext>
            </a:extLst>
          </a:blip>
          <a:srcRect l="27654" t="2" r="27179" b="2138"/>
          <a:stretch>
            <a:fillRect/>
          </a:stretch>
        </p:blipFill>
        <p:spPr bwMode="auto">
          <a:xfrm>
            <a:off x="5943600" y="990600"/>
            <a:ext cx="2730500" cy="3324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9049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926" y="228600"/>
            <a:ext cx="7642274" cy="868362"/>
          </a:xfrm>
        </p:spPr>
        <p:txBody>
          <a:bodyPr>
            <a:normAutofit/>
          </a:bodyPr>
          <a:lstStyle/>
          <a:p>
            <a:pPr algn="l"/>
            <a:r>
              <a:rPr lang="en-GB" sz="2800" dirty="0">
                <a:solidFill>
                  <a:schemeClr val="tx2">
                    <a:lumMod val="60000"/>
                    <a:lumOff val="40000"/>
                  </a:schemeClr>
                </a:solidFill>
                <a:latin typeface="+mn-lt"/>
                <a:cs typeface="JasmineUPC" panose="02020603050405020304" pitchFamily="18" charset="-34"/>
              </a:rPr>
              <a:t>How do we reach our customers?</a:t>
            </a:r>
          </a:p>
        </p:txBody>
      </p:sp>
      <p:sp>
        <p:nvSpPr>
          <p:cNvPr id="3" name="Content Placeholder 2"/>
          <p:cNvSpPr>
            <a:spLocks noGrp="1"/>
          </p:cNvSpPr>
          <p:nvPr>
            <p:ph idx="1"/>
          </p:nvPr>
        </p:nvSpPr>
        <p:spPr>
          <a:xfrm>
            <a:off x="815926" y="1219200"/>
            <a:ext cx="5508674" cy="4572000"/>
          </a:xfrm>
        </p:spPr>
        <p:txBody>
          <a:bodyPr>
            <a:normAutofit/>
          </a:bodyPr>
          <a:lstStyle/>
          <a:p>
            <a:pPr marL="0" indent="0">
              <a:buNone/>
            </a:pPr>
            <a:r>
              <a:rPr lang="en-US" sz="2400" dirty="0">
                <a:cs typeface="JasmineUPC" panose="02020603050405020304" pitchFamily="18" charset="-34"/>
              </a:rPr>
              <a:t>There are different channels for reaching the customer segments:</a:t>
            </a:r>
          </a:p>
          <a:p>
            <a:r>
              <a:rPr lang="en-US" sz="2400" dirty="0">
                <a:cs typeface="JasmineUPC" panose="02020603050405020304" pitchFamily="18" charset="-34"/>
              </a:rPr>
              <a:t>Through the WSP which is in charge of SafiSan project implementation. </a:t>
            </a:r>
          </a:p>
          <a:p>
            <a:r>
              <a:rPr lang="en-US" sz="2400" dirty="0">
                <a:cs typeface="JasmineUPC" panose="02020603050405020304" pitchFamily="18" charset="-34"/>
              </a:rPr>
              <a:t>Through the </a:t>
            </a:r>
            <a:r>
              <a:rPr lang="en-US" sz="2400" dirty="0" err="1">
                <a:cs typeface="JasmineUPC" panose="02020603050405020304" pitchFamily="18" charset="-34"/>
              </a:rPr>
              <a:t>SafiSan</a:t>
            </a:r>
            <a:r>
              <a:rPr lang="en-US" sz="2400" dirty="0">
                <a:cs typeface="JasmineUPC" panose="02020603050405020304" pitchFamily="18" charset="-34"/>
              </a:rPr>
              <a:t> artisans.</a:t>
            </a:r>
          </a:p>
          <a:p>
            <a:r>
              <a:rPr lang="en-US" sz="2400" dirty="0">
                <a:cs typeface="JasmineUPC" panose="02020603050405020304" pitchFamily="18" charset="-34"/>
              </a:rPr>
              <a:t>Direct marketing and after sale services. Posters have been developed to market activities in LIAs</a:t>
            </a:r>
          </a:p>
          <a:p>
            <a:endParaRPr lang="en-US" dirty="0">
              <a:solidFill>
                <a:srgbClr val="FF0000"/>
              </a:solidFill>
              <a:cs typeface="JasmineUPC" panose="02020603050405020304" pitchFamily="18" charset="-34"/>
            </a:endParaRPr>
          </a:p>
          <a:p>
            <a:pPr marL="0" indent="0">
              <a:buNone/>
            </a:pPr>
            <a:endParaRPr lang="en-GB" dirty="0"/>
          </a:p>
        </p:txBody>
      </p:sp>
      <p:pic>
        <p:nvPicPr>
          <p:cNvPr id="5" name="Picture 4" descr="C:\Users\Doreen BMGF\Desktop\Doreen_Test_Toilet_Assessment_03.10.13\Toilet 1- Ann Wanjiru\DSC01723.JPG"/>
          <p:cNvPicPr/>
          <p:nvPr/>
        </p:nvPicPr>
        <p:blipFill rotWithShape="1">
          <a:blip r:embed="rId2" cstate="print">
            <a:extLst>
              <a:ext uri="{28A0092B-C50C-407E-A947-70E740481C1C}">
                <a14:useLocalDpi xmlns:a14="http://schemas.microsoft.com/office/drawing/2010/main" val="0"/>
              </a:ext>
            </a:extLst>
          </a:blip>
          <a:srcRect l="13217" b="-12"/>
          <a:stretch/>
        </p:blipFill>
        <p:spPr bwMode="auto">
          <a:xfrm>
            <a:off x="6705600" y="1219200"/>
            <a:ext cx="1977390" cy="17526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96151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98438"/>
            <a:ext cx="8229600" cy="868362"/>
          </a:xfrm>
        </p:spPr>
        <p:txBody>
          <a:bodyPr>
            <a:normAutofit/>
          </a:bodyPr>
          <a:lstStyle/>
          <a:p>
            <a:pPr algn="l"/>
            <a:r>
              <a:rPr lang="en-GB" sz="2800" dirty="0">
                <a:solidFill>
                  <a:schemeClr val="tx2">
                    <a:lumMod val="60000"/>
                    <a:lumOff val="40000"/>
                  </a:schemeClr>
                </a:solidFill>
                <a:latin typeface="Arial" pitchFamily="34" charset="0"/>
                <a:cs typeface="Arial" pitchFamily="34" charset="0"/>
              </a:rPr>
              <a:t>Customer Relationships</a:t>
            </a:r>
          </a:p>
        </p:txBody>
      </p:sp>
      <p:sp>
        <p:nvSpPr>
          <p:cNvPr id="3" name="Content Placeholder 2"/>
          <p:cNvSpPr>
            <a:spLocks noGrp="1"/>
          </p:cNvSpPr>
          <p:nvPr>
            <p:ph idx="1"/>
          </p:nvPr>
        </p:nvSpPr>
        <p:spPr>
          <a:xfrm>
            <a:off x="701713" y="1365739"/>
            <a:ext cx="5066041" cy="4978790"/>
          </a:xfrm>
        </p:spPr>
        <p:txBody>
          <a:bodyPr>
            <a:normAutofit/>
          </a:bodyPr>
          <a:lstStyle/>
          <a:p>
            <a:pPr marL="0" indent="0">
              <a:buNone/>
            </a:pPr>
            <a:r>
              <a:rPr lang="en-US" sz="2800" dirty="0">
                <a:latin typeface="Arial" pitchFamily="34" charset="0"/>
                <a:cs typeface="Arial" pitchFamily="34" charset="0"/>
              </a:rPr>
              <a:t> </a:t>
            </a:r>
            <a:r>
              <a:rPr lang="en-US" sz="2400" dirty="0">
                <a:latin typeface="Arial" pitchFamily="34" charset="0"/>
                <a:cs typeface="Arial" pitchFamily="34" charset="0"/>
              </a:rPr>
              <a:t>A direct relationship with the customer is foreseen.</a:t>
            </a:r>
          </a:p>
          <a:p>
            <a:pPr marL="0" indent="0">
              <a:buNone/>
            </a:pPr>
            <a:r>
              <a:rPr lang="en-US" sz="2400" dirty="0">
                <a:latin typeface="Arial" pitchFamily="34" charset="0"/>
                <a:cs typeface="Arial" pitchFamily="34" charset="0"/>
              </a:rPr>
              <a:t>The Sanitation Team will be dealing with the toilet owners directly and any negotiations, either on price, frequency of emptying or additional services to be offered, will be between them without the necessary involvement of other parties.</a:t>
            </a:r>
            <a:endParaRPr lang="en-GB" sz="2400" dirty="0">
              <a:latin typeface="Arial" pitchFamily="34" charset="0"/>
              <a:cs typeface="Arial"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7754" y="1963615"/>
            <a:ext cx="3079825" cy="2438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7472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8215" y="274638"/>
            <a:ext cx="8229600" cy="792162"/>
          </a:xfrm>
        </p:spPr>
        <p:txBody>
          <a:bodyPr>
            <a:normAutofit/>
          </a:bodyPr>
          <a:lstStyle/>
          <a:p>
            <a:pPr algn="l"/>
            <a:r>
              <a:rPr lang="en-GB" sz="2800" dirty="0">
                <a:solidFill>
                  <a:srgbClr val="0070C0"/>
                </a:solidFill>
                <a:latin typeface="Arial" pitchFamily="34" charset="0"/>
                <a:cs typeface="Arial" pitchFamily="34" charset="0"/>
              </a:rPr>
              <a:t>Revenue Streams</a:t>
            </a:r>
          </a:p>
        </p:txBody>
      </p:sp>
      <p:sp>
        <p:nvSpPr>
          <p:cNvPr id="3" name="Content Placeholder 2"/>
          <p:cNvSpPr>
            <a:spLocks noGrp="1"/>
          </p:cNvSpPr>
          <p:nvPr>
            <p:ph idx="1"/>
          </p:nvPr>
        </p:nvSpPr>
        <p:spPr>
          <a:xfrm>
            <a:off x="668214" y="1066800"/>
            <a:ext cx="8018585" cy="5059363"/>
          </a:xfrm>
        </p:spPr>
        <p:txBody>
          <a:bodyPr>
            <a:normAutofit/>
          </a:bodyPr>
          <a:lstStyle/>
          <a:p>
            <a:endParaRPr lang="en-GB" sz="1900" dirty="0">
              <a:cs typeface="JasmineUPC" panose="02020603050405020304" pitchFamily="18" charset="-34"/>
            </a:endParaRPr>
          </a:p>
          <a:p>
            <a:r>
              <a:rPr lang="en-GB" sz="2400" dirty="0">
                <a:latin typeface="Arial" pitchFamily="34" charset="0"/>
                <a:cs typeface="Arial" pitchFamily="34" charset="0"/>
              </a:rPr>
              <a:t>Main revenue stream is the emptying of SafiSan and other toilets</a:t>
            </a:r>
          </a:p>
          <a:p>
            <a:r>
              <a:rPr lang="en-GB" sz="2400" dirty="0">
                <a:latin typeface="Arial" pitchFamily="34" charset="0"/>
                <a:cs typeface="Arial" pitchFamily="34" charset="0"/>
              </a:rPr>
              <a:t>A commission based recommendation between the sanitation teams and the SafiSan artisan</a:t>
            </a:r>
          </a:p>
          <a:p>
            <a:r>
              <a:rPr lang="en-GB" sz="2400" dirty="0">
                <a:latin typeface="Arial" pitchFamily="34" charset="0"/>
                <a:cs typeface="Arial" pitchFamily="34" charset="0"/>
              </a:rPr>
              <a:t>Collecting organic waste in the plots with </a:t>
            </a:r>
            <a:r>
              <a:rPr lang="en-GB" sz="2400" dirty="0" err="1">
                <a:latin typeface="Arial" pitchFamily="34" charset="0"/>
                <a:cs typeface="Arial" pitchFamily="34" charset="0"/>
              </a:rPr>
              <a:t>SafiSan</a:t>
            </a:r>
            <a:r>
              <a:rPr lang="en-GB" sz="2400" dirty="0">
                <a:latin typeface="Arial" pitchFamily="34" charset="0"/>
                <a:cs typeface="Arial" pitchFamily="34" charset="0"/>
              </a:rPr>
              <a:t> toilets</a:t>
            </a:r>
          </a:p>
        </p:txBody>
      </p:sp>
    </p:spTree>
    <p:extLst>
      <p:ext uri="{BB962C8B-B14F-4D97-AF65-F5344CB8AC3E}">
        <p14:creationId xmlns:p14="http://schemas.microsoft.com/office/powerpoint/2010/main" val="11782283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850</Words>
  <Application>Microsoft Office PowerPoint</Application>
  <PresentationFormat>Bildschirmpräsentation (4:3)</PresentationFormat>
  <Paragraphs>81</Paragraphs>
  <Slides>17</Slides>
  <Notes>3</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17</vt:i4>
      </vt:variant>
    </vt:vector>
  </HeadingPairs>
  <TitlesOfParts>
    <vt:vector size="23" baseType="lpstr">
      <vt:lpstr>Arial</vt:lpstr>
      <vt:lpstr>Calibri</vt:lpstr>
      <vt:lpstr>Calibri Light</vt:lpstr>
      <vt:lpstr>JasmineUPC</vt:lpstr>
      <vt:lpstr>Wingdings</vt:lpstr>
      <vt:lpstr>Office Theme</vt:lpstr>
      <vt:lpstr>The Sanitation Team Business Model</vt:lpstr>
      <vt:lpstr>What is Sanitation Team?</vt:lpstr>
      <vt:lpstr>Summary of the various components</vt:lpstr>
      <vt:lpstr>Who is your customer ?</vt:lpstr>
      <vt:lpstr>Value Propositions</vt:lpstr>
      <vt:lpstr>Value Propositions Cont’d</vt:lpstr>
      <vt:lpstr>How do we reach our customers?</vt:lpstr>
      <vt:lpstr>Customer Relationships</vt:lpstr>
      <vt:lpstr>Revenue Streams</vt:lpstr>
      <vt:lpstr>Key Resources</vt:lpstr>
      <vt:lpstr>Key Activities</vt:lpstr>
      <vt:lpstr>Key Partnerships</vt:lpstr>
      <vt:lpstr>Cost structure</vt:lpstr>
      <vt:lpstr>Guiding factors</vt:lpstr>
      <vt:lpstr>Some discussion points</vt:lpstr>
      <vt:lpstr>Some discussion points</vt:lpstr>
      <vt:lpstr>Thank you! 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Gwada</dc:creator>
  <cp:lastModifiedBy>Pia Fischer</cp:lastModifiedBy>
  <cp:revision>3</cp:revision>
  <dcterms:created xsi:type="dcterms:W3CDTF">2017-07-24T09:02:33Z</dcterms:created>
  <dcterms:modified xsi:type="dcterms:W3CDTF">2017-08-03T20:54:02Z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530974</vt:lpwstr>
  </property>
  <property fmtid="{D5CDD505-2E9C-101B-9397-08002B2CF9AE}" name="NXPowerLiteSettings" pid="3">
    <vt:lpwstr>C4000400038000</vt:lpwstr>
  </property>
  <property fmtid="{D5CDD505-2E9C-101B-9397-08002B2CF9AE}" name="NXPowerLiteVersion" pid="4">
    <vt:lpwstr>D7.1.10</vt:lpwstr>
  </property>
</Properties>
</file>